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90" r:id="rId4"/>
    <p:sldId id="258" r:id="rId5"/>
    <p:sldId id="281" r:id="rId6"/>
    <p:sldId id="259" r:id="rId7"/>
    <p:sldId id="261" r:id="rId8"/>
    <p:sldId id="264" r:id="rId9"/>
    <p:sldId id="262" r:id="rId10"/>
    <p:sldId id="289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'ФХД 2018'!$B$3:$G$3</c:f>
              <c:strCache>
                <c:ptCount val="1"/>
                <c:pt idx="0">
                  <c:v>Выручка себест. реализ. услуг  Валовая прибыль Финан. и прочие доходы  Общие адм.,прочие и фин. расходы Прибыль (после налогооблажения)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5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'ФХД 2018'!$B$3:$G$3</c:f>
              <c:strCache>
                <c:ptCount val="6"/>
                <c:pt idx="0">
                  <c:v>Выручка</c:v>
                </c:pt>
                <c:pt idx="1">
                  <c:v>себест. реализ. услуг </c:v>
                </c:pt>
                <c:pt idx="2">
                  <c:v>Валовая прибыль</c:v>
                </c:pt>
                <c:pt idx="3">
                  <c:v>Финан. и прочие доходы </c:v>
                </c:pt>
                <c:pt idx="4">
                  <c:v>Общие адм.,прочие и фин. расходы</c:v>
                </c:pt>
                <c:pt idx="5">
                  <c:v>Прибыль (после налогооблажения)</c:v>
                </c:pt>
              </c:strCache>
            </c:strRef>
          </c:cat>
          <c:val>
            <c:numRef>
              <c:f>'ФХД 2018'!$B$4:$G$4</c:f>
              <c:numCache>
                <c:formatCode>_-* #,##0\ _₽_-;\-* #,##0\ _₽_-;_-* "-"??\ _₽_-;_-@_-</c:formatCode>
                <c:ptCount val="6"/>
                <c:pt idx="0">
                  <c:v>38166.672153319996</c:v>
                </c:pt>
                <c:pt idx="1">
                  <c:v>32542.771837690001</c:v>
                </c:pt>
                <c:pt idx="2">
                  <c:v>5623.9003156300005</c:v>
                </c:pt>
                <c:pt idx="3">
                  <c:v>1071.3638677199999</c:v>
                </c:pt>
                <c:pt idx="4">
                  <c:v>3014.6790165699995</c:v>
                </c:pt>
                <c:pt idx="5">
                  <c:v>2719.0480722799953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670728"/>
        <c:axId val="338671512"/>
        <c:axId val="0"/>
      </c:bar3DChart>
      <c:catAx>
        <c:axId val="338670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3300"/>
                </a:solidFill>
              </a:defRPr>
            </a:pPr>
            <a:endParaRPr lang="ru-RU"/>
          </a:p>
        </c:txPr>
        <c:crossAx val="338671512"/>
        <c:crosses val="autoZero"/>
        <c:auto val="1"/>
        <c:lblAlgn val="ctr"/>
        <c:lblOffset val="100"/>
        <c:noMultiLvlLbl val="0"/>
      </c:catAx>
      <c:valAx>
        <c:axId val="338671512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338670728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'объемы 2019'!$C$7:$C$15</c:f>
              <c:strCache>
                <c:ptCount val="1"/>
                <c:pt idx="0">
                  <c:v>ТОО "АЭСбыт" ТОО "Samga Development" ГКП на ПХВ "Алматы Су" УЭиКХ г.Алматы АО "АлЭС" АО "МаА" ТОО "КазФерроСталь" АМЭС АО "KEGOC" АО "МГЭС" АО "НК  КТЖ" 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9.3746073599987267E-2"/>
                  <c:y val="-3.9641580277939839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10,66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'объемы 2019'!$C$7:$C$15</c:f>
              <c:strCache>
                <c:ptCount val="9"/>
                <c:pt idx="0">
                  <c:v>ТОО "АЭСбыт"</c:v>
                </c:pt>
                <c:pt idx="1">
                  <c:v>ТОО "Samga Development"</c:v>
                </c:pt>
                <c:pt idx="2">
                  <c:v>ГКП на ПХВ "Алматы Су" УЭиКХ г.Алматы</c:v>
                </c:pt>
                <c:pt idx="3">
                  <c:v>АО "АлЭС"</c:v>
                </c:pt>
                <c:pt idx="4">
                  <c:v>АО "МаА"</c:v>
                </c:pt>
                <c:pt idx="5">
                  <c:v>ТОО "КазФерроСталь"</c:v>
                </c:pt>
                <c:pt idx="6">
                  <c:v>АМЭС АО "KEGOC"</c:v>
                </c:pt>
                <c:pt idx="7">
                  <c:v>АО "МГЭС"</c:v>
                </c:pt>
                <c:pt idx="8">
                  <c:v>АО "НК  КТЖ" </c:v>
                </c:pt>
              </c:strCache>
            </c:strRef>
          </c:cat>
          <c:val>
            <c:numRef>
              <c:f>'объемы 2019'!$E$7:$E$15</c:f>
              <c:numCache>
                <c:formatCode>0.00%</c:formatCode>
                <c:ptCount val="9"/>
                <c:pt idx="0">
                  <c:v>0.89336552999488306</c:v>
                </c:pt>
                <c:pt idx="1">
                  <c:v>6.4831643421100468E-2</c:v>
                </c:pt>
                <c:pt idx="2">
                  <c:v>2.1440068223444308E-2</c:v>
                </c:pt>
                <c:pt idx="3">
                  <c:v>9.5301753102810631E-3</c:v>
                </c:pt>
                <c:pt idx="4">
                  <c:v>5.7419791120266201E-3</c:v>
                </c:pt>
                <c:pt idx="5" formatCode="0.000%">
                  <c:v>4.0105838129332284E-3</c:v>
                </c:pt>
                <c:pt idx="6">
                  <c:v>1.4907894400791505E-4</c:v>
                </c:pt>
                <c:pt idx="7">
                  <c:v>4.918707621130344E-4</c:v>
                </c:pt>
                <c:pt idx="8">
                  <c:v>4.3907041921040403E-4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700" b="1">
              <a:solidFill>
                <a:srgbClr val="0033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80020371989859E-2"/>
          <c:y val="0.19905107772958966"/>
          <c:w val="0.5316268165020791"/>
          <c:h val="0.79758510565786167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Лист1!$C$1:$C$2</c:f>
              <c:strCache>
                <c:ptCount val="2"/>
                <c:pt idx="0">
                  <c:v>Заемные средства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Лист1!$A$1:$A$2</c:f>
              <c:numCache>
                <c:formatCode>General</c:formatCode>
                <c:ptCount val="2"/>
                <c:pt idx="0">
                  <c:v>4600</c:v>
                </c:pt>
                <c:pt idx="1">
                  <c:v>17972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37-4316-83AB-D125FDB27C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6623288838718"/>
          <c:y val="0.4958975944708684"/>
          <c:w val="0.29570280469412774"/>
          <c:h val="0.21229990174841276"/>
        </c:manualLayout>
      </c:layout>
      <c:overlay val="0"/>
      <c:txPr>
        <a:bodyPr/>
        <a:lstStyle/>
        <a:p>
          <a:pPr rtl="0">
            <a:defRPr b="1">
              <a:solidFill>
                <a:srgbClr val="0033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33DC-1271-4EBA-8CD3-709FDA0EB04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5CA7D-0E14-45A0-8C5B-5900F5FC4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8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024C09-E1A4-4AFA-B439-55A79B31B8A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2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897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6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2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0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5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2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3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2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1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8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0202-A75E-4138-B55B-241ED05FFEA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D6E7-9036-4906-A100-4B16530A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5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60;&#1086;&#1088;&#1084;&#1072;%202%20&#1055;&#1088;&#1080;&#1083;&#1086;&#1078;&#1077;&#1085;&#1080;&#1103;%205%20&#1055;&#1060;&#1058;%20&#1080;&#1089;&#1087;%20&#1058;&#1057;%202019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k.k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7784" y="6431178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ru-RU" b="1" cap="all" dirty="0">
                <a:solidFill>
                  <a:srgbClr val="003300"/>
                </a:solidFill>
              </a:rPr>
              <a:t>АЛМАТЫ – </a:t>
            </a:r>
            <a:r>
              <a:rPr lang="ru-RU" b="1" cap="all" dirty="0" smtClean="0">
                <a:solidFill>
                  <a:srgbClr val="003300"/>
                </a:solidFill>
              </a:rPr>
              <a:t>март, 2020</a:t>
            </a:r>
            <a:r>
              <a:rPr lang="ru-RU" b="1" dirty="0" smtClean="0">
                <a:solidFill>
                  <a:srgbClr val="003300"/>
                </a:solidFill>
              </a:rPr>
              <a:t>г</a:t>
            </a:r>
            <a:r>
              <a:rPr lang="ru-RU" b="1" cap="all" dirty="0" smtClean="0">
                <a:solidFill>
                  <a:srgbClr val="003300"/>
                </a:solidFill>
              </a:rPr>
              <a:t>.</a:t>
            </a:r>
            <a:endParaRPr lang="ru-RU" b="1" cap="all" dirty="0">
              <a:solidFill>
                <a:srgbClr val="0033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4" y="0"/>
            <a:ext cx="4496916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6336" y="1"/>
            <a:ext cx="1547664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0720" y="836712"/>
            <a:ext cx="4534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Публичные СЛУШАНИЯ </a:t>
            </a:r>
            <a:r>
              <a:rPr lang="ru-RU" b="1" cap="all" dirty="0">
                <a:solidFill>
                  <a:srgbClr val="003300"/>
                </a:solidFill>
              </a:rPr>
              <a:t>отчета об исполнении утвержденной тарифной сметы, об исполнении утвержденной инвестиционной </a:t>
            </a:r>
            <a:r>
              <a:rPr lang="ru-RU" b="1" cap="all" dirty="0" smtClean="0">
                <a:solidFill>
                  <a:srgbClr val="003300"/>
                </a:solidFill>
              </a:rPr>
              <a:t>программы                       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АО </a:t>
            </a:r>
            <a:r>
              <a:rPr lang="ru-RU" altLang="ru-RU" b="1" cap="all" dirty="0">
                <a:solidFill>
                  <a:srgbClr val="003300"/>
                </a:solidFill>
              </a:rPr>
              <a:t>«АЛАТАУ ЖАРЫК КОМПАНИЯСЫ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ПО УСЛУГЕ - </a:t>
            </a:r>
            <a:r>
              <a:rPr lang="ru-RU" altLang="ru-RU" b="1" cap="all" dirty="0">
                <a:solidFill>
                  <a:srgbClr val="003300"/>
                </a:solidFill>
              </a:rPr>
              <a:t>ПЕРЕДАЧА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ЭЛЕКТРИЧЕСКОЙ </a:t>
            </a:r>
            <a:r>
              <a:rPr lang="ru-RU" altLang="ru-RU" b="1" cap="all" dirty="0">
                <a:solidFill>
                  <a:srgbClr val="003300"/>
                </a:solidFill>
              </a:rPr>
              <a:t>ЭНЕРГИИ </a:t>
            </a:r>
            <a:endParaRPr lang="ru-RU" altLang="ru-RU" b="1" cap="all" dirty="0" smtClean="0">
              <a:solidFill>
                <a:srgbClr val="0033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 smtClean="0">
                <a:solidFill>
                  <a:srgbClr val="003300"/>
                </a:solidFill>
              </a:rPr>
              <a:t>По итогам 2019 </a:t>
            </a:r>
            <a:r>
              <a:rPr lang="ru-RU" altLang="ru-RU" b="1" cap="all" dirty="0" err="1" smtClean="0">
                <a:solidFill>
                  <a:srgbClr val="003300"/>
                </a:solidFill>
              </a:rPr>
              <a:t>ГОДа</a:t>
            </a:r>
            <a:endParaRPr lang="ru-RU" altLang="ru-RU" b="1" cap="all" dirty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+mj-lt"/>
              </a:rPr>
              <a:pPr>
                <a:defRPr/>
              </a:pPr>
              <a:t>1</a:t>
            </a:fld>
            <a:endParaRPr lang="ru-RU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100" name="Picture 4" descr="http://img.pgarmashov.ru/article/9b2971115d234965c14efa76cbe0679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642336" cy="32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7" y="3212976"/>
            <a:ext cx="4501663" cy="32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072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56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750" y="98870"/>
            <a:ext cx="7401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1.2. </a:t>
            </a:r>
            <a:r>
              <a:rPr lang="ru-RU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Возможное изменени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е</a:t>
            </a:r>
            <a:r>
              <a:rPr lang="ru-RU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 тарифов.  Тарифная 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политика  на </a:t>
            </a:r>
            <a:r>
              <a:rPr lang="ru-RU" sz="1600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2020</a:t>
            </a:r>
            <a:r>
              <a:rPr lang="ru-RU" sz="1600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г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.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6562" y="622885"/>
            <a:ext cx="8814726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Утвержденный  тариф на регулируемую услугу на 2020г. </a:t>
            </a:r>
          </a:p>
        </p:txBody>
      </p:sp>
      <p:pic>
        <p:nvPicPr>
          <p:cNvPr id="21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12360" y="-12385"/>
            <a:ext cx="1331640" cy="5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 txBox="1">
            <a:spLocks/>
          </p:cNvSpPr>
          <p:nvPr/>
        </p:nvSpPr>
        <p:spPr>
          <a:xfrm>
            <a:off x="6982441" y="6474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10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619" y="2924944"/>
            <a:ext cx="8710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стоимости стратегических товаров и (или) подлежащих государственному регулированию тарифов (цен) на транспортировку стратегических товаров;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объявление чрезвычайной ситуации в соответствии с законодательством Республики Казахстан;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ставок налогов и других обязательных платежей в бюджет в соответствии с налоговым </a:t>
            </a:r>
            <a:r>
              <a:rPr lang="ru-RU" sz="1200" dirty="0" smtClean="0">
                <a:solidFill>
                  <a:srgbClr val="003300"/>
                </a:solidFill>
              </a:rPr>
              <a:t>законодательством </a:t>
            </a:r>
            <a:r>
              <a:rPr lang="ru-RU" sz="1200" dirty="0">
                <a:solidFill>
                  <a:srgbClr val="003300"/>
                </a:solidFill>
              </a:rPr>
              <a:t>Республики Казахстан; </a:t>
            </a:r>
            <a:endParaRPr lang="ru-RU" sz="1200" dirty="0" smtClean="0">
              <a:solidFill>
                <a:srgbClr val="0033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увеличение объемов предоставляемых регулируемых услуг;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изменение </a:t>
            </a:r>
            <a:r>
              <a:rPr lang="ru-RU" sz="1200" dirty="0">
                <a:solidFill>
                  <a:srgbClr val="003300"/>
                </a:solidFill>
              </a:rPr>
              <a:t>утвержденной инвестиционной программы в связи с реализацией государственных программ; </a:t>
            </a:r>
          </a:p>
          <a:p>
            <a:r>
              <a:rPr lang="ru-RU" sz="1200" b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Также, </a:t>
            </a:r>
            <a:r>
              <a:rPr lang="ru-RU" sz="1200" b="1" dirty="0" smtClean="0">
                <a:solidFill>
                  <a:srgbClr val="003300"/>
                </a:solidFill>
              </a:rPr>
              <a:t>в следующих случаях осуществляется снижение </a:t>
            </a:r>
            <a:r>
              <a:rPr lang="ru-RU" sz="1200" b="1" dirty="0">
                <a:solidFill>
                  <a:srgbClr val="003300"/>
                </a:solidFill>
              </a:rPr>
              <a:t>тарифа на предоставляемые регулируемые услуги </a:t>
            </a:r>
            <a:r>
              <a:rPr lang="ru-RU" sz="1200" b="1" dirty="0" smtClean="0">
                <a:solidFill>
                  <a:srgbClr val="003300"/>
                </a:solidFill>
              </a:rPr>
              <a:t>субъекта:</a:t>
            </a:r>
            <a:endParaRPr lang="ru-RU" sz="1200" b="1" dirty="0">
              <a:solidFill>
                <a:srgbClr val="0033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увеличение </a:t>
            </a:r>
            <a:r>
              <a:rPr lang="ru-RU" sz="1200" dirty="0">
                <a:solidFill>
                  <a:srgbClr val="003300"/>
                </a:solidFill>
              </a:rPr>
              <a:t>объемов предоставляемых субъектом регулируемых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сокращение </a:t>
            </a:r>
            <a:r>
              <a:rPr lang="ru-RU" sz="1200" dirty="0">
                <a:solidFill>
                  <a:srgbClr val="003300"/>
                </a:solidFill>
              </a:rPr>
              <a:t>фактических затрат, предусмотренных утвержденной ведомством уполномоченного органа тарифной сметой субъекта;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получение </a:t>
            </a:r>
            <a:r>
              <a:rPr lang="ru-RU" sz="1200" dirty="0">
                <a:solidFill>
                  <a:srgbClr val="003300"/>
                </a:solidFill>
              </a:rPr>
              <a:t>значительных доходов от видов деятельности, не относящейся к регулируемым услугам, осуществляемых субъектами в соответствии с законодательством Республики Казахстан о естественных монополиях;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соответствующего изменения налогового законодательства Республики Казахстан;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00"/>
                </a:solidFill>
              </a:rPr>
              <a:t>изменение </a:t>
            </a:r>
            <a:r>
              <a:rPr lang="ru-RU" sz="1200" dirty="0">
                <a:solidFill>
                  <a:srgbClr val="003300"/>
                </a:solidFill>
              </a:rPr>
              <a:t>инвестиционной программы в сторону уменьшения ее </a:t>
            </a:r>
            <a:r>
              <a:rPr lang="ru-RU" sz="1200" dirty="0" smtClean="0">
                <a:solidFill>
                  <a:srgbClr val="003300"/>
                </a:solidFill>
              </a:rPr>
              <a:t>суммы.</a:t>
            </a:r>
            <a:endParaRPr lang="ru-RU" sz="1200" dirty="0">
              <a:solidFill>
                <a:srgbClr val="0033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8317" y="2654914"/>
            <a:ext cx="8814726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Возможные изменения тарифов 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истечения его срока </a:t>
            </a:r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деятельности, для АО «АЖК» в 2020г.</a:t>
            </a:r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411" y="1052736"/>
            <a:ext cx="8814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Уполномоченным органом для АО «АЖК» на 2020г. утвержден предельный уровень тарифа -</a:t>
            </a:r>
          </a:p>
          <a:p>
            <a:pPr algn="ctr"/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5,95 тенге/</a:t>
            </a:r>
            <a:r>
              <a:rPr lang="ru-RU" sz="1400" b="1" dirty="0" err="1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кВтч</a:t>
            </a:r>
            <a:r>
              <a:rPr lang="ru-RU" sz="1400" b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. (без НДС).</a:t>
            </a:r>
          </a:p>
          <a:p>
            <a:pPr algn="ctr"/>
            <a:endParaRPr lang="ru-RU" sz="1400" b="1" dirty="0" smtClean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rgbClr val="003300"/>
                </a:solidFill>
              </a:rPr>
              <a:t>Согласно НПА, регулирующих деятельность субъектов естественной монополии, во второй половине 2020 года АО «АЖК» планирует подать заявку на утверждение тарифа на следующий период, на 2021-2025гг.</a:t>
            </a:r>
          </a:p>
          <a:p>
            <a:endParaRPr lang="ru-RU" sz="1400" b="1" dirty="0" smtClean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64287" y="-12385"/>
            <a:ext cx="1979713" cy="77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7212" y="2420888"/>
            <a:ext cx="6166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Arial"/>
              </a:rPr>
              <a:t>Спасибо за внимание  !</a:t>
            </a:r>
            <a:endParaRPr lang="ru-RU" sz="4000" b="1" dirty="0">
              <a:solidFill>
                <a:srgbClr val="003300"/>
              </a:solidFill>
              <a:latin typeface="Arial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697835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11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6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-1"/>
            <a:ext cx="9144000" cy="4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4139" y="8044"/>
            <a:ext cx="7050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cap="all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Общая информация об АО «АЖК»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0562" y="605689"/>
            <a:ext cx="2609230" cy="866077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Сфера деятельности и отраслевая принадлежность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690028" y="750695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86675" y="715561"/>
            <a:ext cx="5509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Отрасль – энергетика. АО «АЖК» является региональной электросетевой компанией, осуществляет передачу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электрической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энергии по городу Алматы и Алматинской области. 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15499" y="1574763"/>
            <a:ext cx="2584293" cy="90110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Государственное  регулирование 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690028" y="1710781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57758" y="1574763"/>
            <a:ext cx="5567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АО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«АЖК» включено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в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республиканский раздел Государственного регистра субъектов естественных монополий по виду деятельности – передача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и распределение электрической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энергии.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505" y="2553113"/>
            <a:ext cx="2582523" cy="913940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Наличие лицензии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699793" y="2722051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49228" y="2516082"/>
            <a:ext cx="5576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Законом РК от 10 июля 2012 года № 36-V «О внесении изменений и дополнений в некоторые законодательные акты РК»  исключена обязанность  Компании в получении  лицензии.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0562" y="4077072"/>
            <a:ext cx="2599466" cy="1152128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200" b="1" ker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Наличие сертификатов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2699793" y="4365104"/>
            <a:ext cx="648072" cy="576064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7" name="Picture 13" descr="ШАП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55970" y="0"/>
            <a:ext cx="1763689" cy="71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Номер слайда 4"/>
          <p:cNvSpPr txBox="1">
            <a:spLocks/>
          </p:cNvSpPr>
          <p:nvPr/>
        </p:nvSpPr>
        <p:spPr>
          <a:xfrm>
            <a:off x="7010400" y="6428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ru-RU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49228" y="3298115"/>
            <a:ext cx="554836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В 2012 году АО «АЖК» успешно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сертифицировалась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международной компанией «TÜV </a:t>
            </a:r>
            <a:r>
              <a:rPr lang="ru-RU" sz="1200" dirty="0" err="1">
                <a:solidFill>
                  <a:srgbClr val="003300"/>
                </a:solidFill>
                <a:latin typeface="Calibri" panose="020F0502020204030204" pitchFamily="34" charset="0"/>
              </a:rPr>
              <a:t>Thüringen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» по интегрированной системе менеджмента и соответствует требованиям общепризнанных международных стандартов:</a:t>
            </a:r>
          </a:p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· ISO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9001:2015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- менеджмент качества;</a:t>
            </a:r>
          </a:p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· ISO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14001:2015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- менеджмент окружающей среды;</a:t>
            </a:r>
          </a:p>
          <a:p>
            <a:pPr algn="just"/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</a:rPr>
              <a:t>·OHSAS 18001:2007 - менеджмент охраны здоровья и обеспечения безопасности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труда;</a:t>
            </a: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году АО «АЖК» успешно </a:t>
            </a:r>
            <a:r>
              <a:rPr lang="ru-RU" sz="1200" dirty="0" err="1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ресертифицировалось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международной компанией «TÜV NORD» по системе менеджмента качества, менеджмента окружающей среды и менеджмента в области охраны здоровья и безопасности труда, а также системе энергетического менеджмента в соответствии с  ISO9001:2015; ISO14001:2015; OHSAS18001:2007; ISO 50001:2011.</a:t>
            </a:r>
            <a:endParaRPr lang="ru-RU" sz="1200" dirty="0" smtClean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003300"/>
                </a:solidFill>
                <a:latin typeface="Calibri" panose="020F0502020204030204" pitchFamily="34" charset="0"/>
              </a:rPr>
              <a:t>ISO </a:t>
            </a:r>
            <a:r>
              <a:rPr lang="en-US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50001:2011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 – система энергетического менеджмента.</a:t>
            </a:r>
            <a:endParaRPr lang="ru-RU" sz="1200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В 2019 году АО «АЖК»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ходе наблюдательного аудита подтвердила соответствие своей интегрированной системы менеджмента в области качества, менеджмента окружающей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среды, энергетического менеджмента </a:t>
            </a:r>
            <a:r>
              <a:rPr lang="ru-RU" sz="1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менеджмента в области охраны здоровья и обеспечения безопасности труда всем требованиям, предусмотренными международными стандартами ISO9001; ISO14001; OHSAS18001; </a:t>
            </a:r>
            <a:r>
              <a:rPr lang="ru-RU" sz="1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ISO50001. </a:t>
            </a:r>
            <a:endParaRPr lang="ru-RU" sz="12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b="0" dirty="0" smtClean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Общая информация об АО «АЖК»</a:t>
            </a:r>
          </a:p>
          <a:p>
            <a:pPr algn="ctr"/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Производственные показатели</a:t>
            </a:r>
            <a:endParaRPr lang="ru-RU" b="1" cap="all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8391" y="1412776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ЭПО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(энергопроизводящие)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49736" y="1416249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«АлЭС»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выработка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3200" y="2322736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en-US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KEGOC</a:t>
            </a: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Системный оператор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38176" y="3068960"/>
            <a:ext cx="1961158" cy="98839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 «АЖК»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передача и </a:t>
            </a:r>
            <a:r>
              <a:rPr lang="ru-RU" sz="1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э/э</a:t>
            </a:r>
            <a:endParaRPr lang="ru-RU" sz="1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2672" y="426695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ТОО «АЭСбыт»</a:t>
            </a:r>
          </a:p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снабжение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39293" y="426695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Крупные потребители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3200" y="5157192"/>
            <a:ext cx="1961158" cy="484336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ru-RU" sz="1200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Розничные потребители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203251" y="1939062"/>
            <a:ext cx="45719" cy="35656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321574" y="1939062"/>
            <a:ext cx="45719" cy="1099959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79712" y="2840203"/>
            <a:ext cx="45719" cy="22875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275855" y="4069995"/>
            <a:ext cx="45719" cy="178283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956852" y="4057352"/>
            <a:ext cx="45719" cy="178283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956852" y="4800625"/>
            <a:ext cx="45719" cy="35656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E8B7B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5392" y="1023930"/>
            <a:ext cx="4275764" cy="10934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энергопередающая компания по г.Алматы и Алматинской области, представляет собой основную часть электрических сетей напряжением 220/110/35/6-10/0,4кВ Алматинского энергорегиона. </a:t>
            </a:r>
          </a:p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Обслуживание сетей осуществляется 7-ю РЭС по городу Алматы и 10-ю РЭС по Алматинской области.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09163"/>
              </p:ext>
            </p:extLst>
          </p:nvPr>
        </p:nvGraphicFramePr>
        <p:xfrm>
          <a:off x="4729480" y="2204864"/>
          <a:ext cx="4307016" cy="3398642"/>
        </p:xfrm>
        <a:graphic>
          <a:graphicData uri="http://schemas.openxmlformats.org/drawingml/2006/table">
            <a:tbl>
              <a:tblPr/>
              <a:tblGrid>
                <a:gridCol w="346576"/>
                <a:gridCol w="2304256"/>
                <a:gridCol w="648072"/>
                <a:gridCol w="1008112"/>
              </a:tblGrid>
              <a:tr h="366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</a:t>
                      </a: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территории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обслуживания, по состоянию на  31.12.201</a:t>
                      </a:r>
                      <a:r>
                        <a:rPr lang="en-US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кв.км</a:t>
                      </a:r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102 382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потребителей 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10/844 234/46*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линий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электропередач,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30 271,48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силовых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трансформаторов,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8 518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подстанций , ТП и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РП,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249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мощность силовых </a:t>
                      </a:r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трансформаторов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РП, по состоянию на  31.12.201</a:t>
                      </a:r>
                      <a:r>
                        <a:rPr lang="en-US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9 691,38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9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нагрузка в электрических сетях, зафиксированная </a:t>
                      </a:r>
                      <a:r>
                        <a:rPr lang="kk-KZ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2019г.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1 491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передачи электрической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энергии факт за 2019г. 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млн.кВт.ч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6 961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643438" y="5786454"/>
            <a:ext cx="4357718" cy="8056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потребителей АО «АЖК»/через ТОО «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АлматыЭнергоСбыт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- (потребители: промышленные, финансируемые из РБ; из бюджета 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 областного бюджета; КСК; сельскохозяйственные организации; прочие)/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TOO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Samga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Development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5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MTILEU~1\AppData\Local\Temp\Rar$DRa0.358\LOGO_AZ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2" y="0"/>
            <a:ext cx="1000108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2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36206"/>
              </p:ext>
            </p:extLst>
          </p:nvPr>
        </p:nvGraphicFramePr>
        <p:xfrm>
          <a:off x="8125799" y="1500515"/>
          <a:ext cx="644389" cy="152400"/>
        </p:xfrm>
        <a:graphic>
          <a:graphicData uri="http://schemas.openxmlformats.org/drawingml/2006/table">
            <a:tbl>
              <a:tblPr/>
              <a:tblGrid>
                <a:gridCol w="644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49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8997"/>
            <a:ext cx="697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II. 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Информация об Исполнении инвестиционной программы за 201</a:t>
            </a:r>
            <a:r>
              <a:rPr lang="en-US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9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год</a:t>
            </a: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78215" y="1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4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2466" y="863671"/>
            <a:ext cx="8476037" cy="62118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При плане на 201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9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год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13 215 </a:t>
            </a:r>
            <a:r>
              <a:rPr lang="ru-RU" altLang="ru-RU" sz="1400" b="1" dirty="0" err="1" smtClean="0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фактическое исполнение Инвестиционной программы составило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11 426 </a:t>
            </a:r>
            <a:r>
              <a:rPr lang="ru-RU" altLang="ru-RU" sz="1400" b="1" dirty="0" err="1" smtClean="0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  или </a:t>
            </a:r>
            <a:r>
              <a:rPr lang="en-US" altLang="ru-RU" sz="1400" b="1" dirty="0" smtClean="0">
                <a:solidFill>
                  <a:srgbClr val="003300"/>
                </a:solidFill>
                <a:cs typeface="Arial" pitchFamily="34" charset="0"/>
              </a:rPr>
              <a:t>86</a:t>
            </a:r>
            <a:r>
              <a:rPr lang="ru-RU" altLang="ru-RU" sz="1400" b="1" dirty="0" smtClean="0">
                <a:solidFill>
                  <a:srgbClr val="003300"/>
                </a:solidFill>
                <a:cs typeface="Arial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6" y="2879322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3300"/>
                </a:solidFill>
              </a:rPr>
              <a:t>В </a:t>
            </a:r>
            <a:r>
              <a:rPr lang="ru-RU" sz="1200" b="1" i="1" dirty="0">
                <a:solidFill>
                  <a:srgbClr val="003300"/>
                </a:solidFill>
              </a:rPr>
              <a:t>том числе по </a:t>
            </a:r>
            <a:r>
              <a:rPr lang="ru-RU" sz="1200" b="1" i="1" dirty="0" smtClean="0">
                <a:solidFill>
                  <a:srgbClr val="003300"/>
                </a:solidFill>
              </a:rPr>
              <a:t>проектам: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04448"/>
              </p:ext>
            </p:extLst>
          </p:nvPr>
        </p:nvGraphicFramePr>
        <p:xfrm>
          <a:off x="272425" y="1667730"/>
          <a:ext cx="8476038" cy="1122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47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Источники финансирования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Исполнение в %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13 215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11 426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86%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8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Средства ФНБ "</a:t>
                      </a:r>
                      <a:r>
                        <a:rPr lang="ru-RU" sz="1200" u="none" strike="noStrike" dirty="0" err="1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Самрук-Қазына</a:t>
                      </a:r>
                      <a:r>
                        <a:rPr lang="ru-RU" sz="12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519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11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2 200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2 200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10 497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9 226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88%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38878"/>
              </p:ext>
            </p:extLst>
          </p:nvPr>
        </p:nvGraphicFramePr>
        <p:xfrm>
          <a:off x="272426" y="3156321"/>
          <a:ext cx="8476037" cy="2601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1542"/>
                <a:gridCol w="1512168"/>
                <a:gridCol w="984109"/>
                <a:gridCol w="984109"/>
                <a:gridCol w="9841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51" marR="7251" marT="7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Ед. измерения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51" marR="7251" marT="7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51" marR="7251" marT="7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51" marR="7251" marT="7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Реконструкция распределительных электрических сетей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9 841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8 756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89%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Строительство, Реконструкция ЛЭП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1 218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595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49%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Строительство, Реконструкция ПС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467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447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96%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Внедрение </a:t>
                      </a:r>
                      <a:r>
                        <a:rPr lang="en-US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SCADA, </a:t>
                      </a: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АСКУЭ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263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263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Прочие затраты на ремонт производственных активов и прочих основных средств, непосредственно участвующих в процессе производственной деятельности, приобретение основных средств и нематериальных активов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302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78</a:t>
                      </a:r>
                      <a:r>
                        <a:rPr lang="ru-RU" sz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Капитализированные проценты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178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193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108%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Капитальный ремонт электрических сетей и оборудования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864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871</a:t>
                      </a:r>
                      <a:endParaRPr lang="ru-RU" sz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101%</a:t>
                      </a:r>
                      <a:endParaRPr lang="ru-RU" sz="120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млн. тенге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13 215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ru-RU" sz="12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426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507" y="6363717"/>
            <a:ext cx="847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hlinkClick r:id="rId4" action="ppaction://hlinkfile"/>
              </a:rPr>
              <a:t>Информация согласно форме 1 Приложения 5 Правил осуществления деятельности субъектами естественных монополии от 13.08.2019г. №73 представлена </a:t>
            </a:r>
            <a:r>
              <a:rPr lang="ru-RU" sz="1200" dirty="0" smtClean="0">
                <a:hlinkClick r:id="rId4" action="ppaction://hlinkfile"/>
              </a:rPr>
              <a:t>на </a:t>
            </a:r>
            <a:r>
              <a:rPr lang="ru-RU" sz="1200" dirty="0">
                <a:hlinkClick r:id="rId4" action="ppaction://hlinkfile"/>
              </a:rPr>
              <a:t>отдельном </a:t>
            </a:r>
            <a:r>
              <a:rPr lang="ru-RU" sz="1200" dirty="0" smtClean="0">
                <a:hlinkClick r:id="rId4" action="ppaction://hlinkfile"/>
              </a:rPr>
              <a:t>файле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2426" y="5780579"/>
            <a:ext cx="8496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3300"/>
                </a:solidFill>
              </a:rPr>
              <a:t>Неполное </a:t>
            </a:r>
            <a:r>
              <a:rPr lang="ru-RU" sz="1200" b="1" dirty="0" smtClean="0">
                <a:solidFill>
                  <a:srgbClr val="003300"/>
                </a:solidFill>
              </a:rPr>
              <a:t>исполнение за счет собственных средств связано </a:t>
            </a:r>
            <a:r>
              <a:rPr lang="ru-RU" sz="1200" b="1" dirty="0">
                <a:solidFill>
                  <a:srgbClr val="003300"/>
                </a:solidFill>
              </a:rPr>
              <a:t>со снижением объемов передачи электроэнергии</a:t>
            </a:r>
            <a:r>
              <a:rPr lang="ru-RU" sz="1200" b="1" dirty="0" smtClean="0">
                <a:solidFill>
                  <a:srgbClr val="003300"/>
                </a:solidFill>
              </a:rPr>
              <a:t>,</a:t>
            </a:r>
            <a:r>
              <a:rPr lang="en-US" sz="1200" b="1" dirty="0" smtClean="0">
                <a:solidFill>
                  <a:srgbClr val="003300"/>
                </a:solidFill>
              </a:rPr>
              <a:t> </a:t>
            </a:r>
            <a:r>
              <a:rPr lang="ru-RU" sz="1200" b="1" dirty="0" smtClean="0">
                <a:solidFill>
                  <a:srgbClr val="003300"/>
                </a:solidFill>
              </a:rPr>
              <a:t>по независящим от АО «АЖК» причинам, </a:t>
            </a:r>
            <a:r>
              <a:rPr lang="ru-RU" sz="1200" b="1" dirty="0">
                <a:solidFill>
                  <a:srgbClr val="003300"/>
                </a:solidFill>
              </a:rPr>
              <a:t>повлекшие недополучение средств, предусмотренных в утвержденной тарифной смете на реализацию утвержденной инвестиционной программы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90735"/>
              </p:ext>
            </p:extLst>
          </p:nvPr>
        </p:nvGraphicFramePr>
        <p:xfrm>
          <a:off x="8104075" y="3003921"/>
          <a:ext cx="644389" cy="152400"/>
        </p:xfrm>
        <a:graphic>
          <a:graphicData uri="http://schemas.openxmlformats.org/drawingml/2006/table">
            <a:tbl>
              <a:tblPr/>
              <a:tblGrid>
                <a:gridCol w="644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49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C4BF9EE-9B94-4745-9EF0-F165390E34C1}" type="slidenum">
              <a:rPr lang="ru-RU" b="1">
                <a:solidFill>
                  <a:srgbClr val="003300"/>
                </a:solidFill>
              </a:rPr>
              <a:pPr/>
              <a:t>5</a:t>
            </a:fld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4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28384" y="-12384"/>
            <a:ext cx="1115616" cy="4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784" y="62835"/>
            <a:ext cx="792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rgbClr val="003300"/>
                </a:solidFill>
              </a:rPr>
              <a:t>III. </a:t>
            </a:r>
            <a:r>
              <a:rPr lang="ru-RU" sz="1400" b="1" cap="all" dirty="0" smtClean="0">
                <a:solidFill>
                  <a:srgbClr val="003300"/>
                </a:solidFill>
              </a:rPr>
              <a:t>Информация об исполнении утвержденной Тарифной сметы по итогам 2019</a:t>
            </a:r>
            <a:r>
              <a:rPr lang="ru-RU" sz="1400" b="1" dirty="0" smtClean="0">
                <a:solidFill>
                  <a:srgbClr val="003300"/>
                </a:solidFill>
              </a:rPr>
              <a:t>г.</a:t>
            </a:r>
            <a:endParaRPr lang="ru-RU" sz="1400" b="1" cap="all" dirty="0" smtClean="0">
              <a:solidFill>
                <a:srgbClr val="0033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48670"/>
              </p:ext>
            </p:extLst>
          </p:nvPr>
        </p:nvGraphicFramePr>
        <p:xfrm>
          <a:off x="251520" y="836712"/>
          <a:ext cx="8784976" cy="4510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630"/>
                <a:gridCol w="1203621"/>
                <a:gridCol w="778813"/>
                <a:gridCol w="920416"/>
                <a:gridCol w="979325"/>
                <a:gridCol w="790706"/>
                <a:gridCol w="3752465"/>
              </a:tblGrid>
              <a:tr h="2619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отклонений </a:t>
                      </a:r>
                    </a:p>
                  </a:txBody>
                  <a:tcPr marL="0" marR="0" marT="0" marB="0" anchor="ctr"/>
                </a:tc>
              </a:tr>
              <a:tr h="261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9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затрат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пределах утвержденной тарифной сметы</a:t>
                      </a:r>
                    </a:p>
                  </a:txBody>
                  <a:tcPr marL="58473" marR="58473" marT="0" marB="0" anchor="ctr"/>
                </a:tc>
              </a:tr>
              <a:tr h="12099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-33,2%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2019 года АО «АЖК» недополучило доход в размере 2 539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 или -6,3%, в том числе за счет снижения объемов передачи э/э по независящим от АО «АЖК» причинам - 1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 </a:t>
                      </a:r>
                      <a:r>
                        <a:rPr lang="ru-RU" sz="900" u="none" strike="noStrike" kern="1200" dirty="0" err="1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млн.тенге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действия временного компенсирующего тарифа за период январь по июль 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т.г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 размере 1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 млн.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тенге.</a:t>
                      </a:r>
                      <a:b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Соответственно 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недополучение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дохода привело к снижению прибыли в ТС на 2 048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 или -33,2%.</a:t>
                      </a:r>
                    </a:p>
                  </a:txBody>
                  <a:tcPr marL="58473" marR="58473" marT="0" marB="0" anchor="ctr"/>
                </a:tc>
              </a:tr>
              <a:tr h="6080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доходов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028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-6,3%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Данное снижение дохода в связи со снижением потребления электрической энергии и действия временного компенсирующего тарифа с января по июль 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т.г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58473" marR="58473" marT="0" marB="0" anchor="ctr"/>
                </a:tc>
              </a:tr>
              <a:tr h="5185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оказываемых услуг (товаров, работ)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млн.кВтч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961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-3,3%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пределах утвержденной тарифной сметы</a:t>
                      </a:r>
                    </a:p>
                  </a:txBody>
                  <a:tcPr marL="58473" marR="58473" marT="0" marB="0" anchor="ctr"/>
                </a:tc>
              </a:tr>
              <a:tr h="261996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технические потери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13,84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13,84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пределах утвержденной тарифной сметы</a:t>
                      </a:r>
                    </a:p>
                  </a:txBody>
                  <a:tcPr marL="58473" marR="58473" marT="0" marB="0" anchor="ctr"/>
                </a:tc>
              </a:tr>
              <a:tr h="261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млн.кВтч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-5,0%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пределах утвержденной тарифной сметы</a:t>
                      </a:r>
                    </a:p>
                  </a:txBody>
                  <a:tcPr marL="58473" marR="58473" marT="0" marB="0" anchor="ctr"/>
                </a:tc>
              </a:tr>
              <a:tr h="8642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тенге/кВтч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5,46   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фактический тариф по итогам года сложился в размере 5,46 тенге/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кВтч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(без НДС).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течение 2019г. АО "АЖК" оказывало регулируемый вид </a:t>
                      </a: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следующим тарифам: </a:t>
                      </a:r>
                      <a:endParaRPr lang="ru-RU" sz="900" u="none" strike="noStrike" kern="1200" dirty="0" smtClean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01.01.2019г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.-31.07.2019г. - 5,34 тенге/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кВтч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(без НДС); </a:t>
                      </a:r>
                      <a:endParaRPr lang="ru-RU" sz="900" u="none" strike="noStrike" kern="1200" dirty="0" smtClean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01.08.2019г.-31.12.2019г. - 5,63 тенге/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кВтч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(без НДС).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540" y="577884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hlinkClick r:id="rId4" action="ppaction://hlinkfile"/>
              </a:rPr>
              <a:t>Информация согласно </a:t>
            </a:r>
            <a:r>
              <a:rPr lang="ru-RU" sz="1400" i="1" dirty="0" smtClean="0">
                <a:hlinkClick r:id="rId4" action="ppaction://hlinkfile"/>
              </a:rPr>
              <a:t>форме 2 Прил</a:t>
            </a:r>
            <a:r>
              <a:rPr lang="ru-RU" sz="1400" i="1" dirty="0">
                <a:hlinkClick r:id="rId4" action="ppaction://hlinkfile"/>
              </a:rPr>
              <a:t>ожения 5 Правил осуществления деятельности субъектами естественных монополий от 13 августа 2019 года № </a:t>
            </a:r>
            <a:r>
              <a:rPr lang="ru-RU" sz="1400" i="1" dirty="0" smtClean="0">
                <a:hlinkClick r:id="rId4" action="ppaction://hlinkfile"/>
              </a:rPr>
              <a:t>73</a:t>
            </a:r>
            <a:r>
              <a:rPr lang="ru-RU" sz="1400" i="1" dirty="0" smtClean="0"/>
              <a:t> представлена на отдельном файле</a:t>
            </a:r>
            <a:r>
              <a:rPr lang="ru-RU" sz="1400" i="1" dirty="0"/>
              <a:t/>
            </a:r>
            <a:br>
              <a:rPr lang="ru-RU" sz="1400" i="1" dirty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7947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6</a:t>
            </a:fld>
            <a:endParaRPr lang="ru-RU" b="1">
              <a:solidFill>
                <a:srgbClr val="0033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52320" y="-12385"/>
            <a:ext cx="1691680" cy="77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2123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IV.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Об Основных финансово </a:t>
            </a:r>
            <a:r>
              <a:rPr lang="ru-RU" altLang="ru-RU" b="1" cap="all" dirty="0">
                <a:solidFill>
                  <a:srgbClr val="003300"/>
                </a:solidFill>
              </a:rPr>
              <a:t>–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экономических показателях деятельности по итогам 2019</a:t>
            </a:r>
            <a:r>
              <a:rPr lang="ru-RU" altLang="ru-RU" b="1" dirty="0" smtClean="0">
                <a:solidFill>
                  <a:srgbClr val="003300"/>
                </a:solidFill>
              </a:rPr>
              <a:t>г.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766126" y="1021290"/>
            <a:ext cx="792088" cy="2096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rgbClr val="003300"/>
                </a:solidFill>
                <a:cs typeface="Arial" panose="020B0604020202020204" pitchFamily="34" charset="0"/>
              </a:rPr>
              <a:t>млн.тенге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60858"/>
              </p:ext>
            </p:extLst>
          </p:nvPr>
        </p:nvGraphicFramePr>
        <p:xfrm>
          <a:off x="395536" y="1230945"/>
          <a:ext cx="8208912" cy="923925"/>
        </p:xfrm>
        <a:graphic>
          <a:graphicData uri="http://schemas.openxmlformats.org/drawingml/2006/table">
            <a:tbl>
              <a:tblPr/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Выручка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ru-RU" sz="1100" b="1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ебест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ru-RU" sz="11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реализ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Валовая 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Финан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 и прочие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Общие </a:t>
                      </a:r>
                      <a:r>
                        <a:rPr lang="ru-RU" sz="11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адм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.,прочие и фин.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Прибыль (после </a:t>
                      </a:r>
                      <a:r>
                        <a:rPr lang="ru-RU" sz="11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налогооблажения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38 167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32 543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5 624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1 071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3 015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2 719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346013"/>
              </p:ext>
            </p:extLst>
          </p:nvPr>
        </p:nvGraphicFramePr>
        <p:xfrm>
          <a:off x="-756592" y="2204864"/>
          <a:ext cx="105851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51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197"/>
            <a:ext cx="9115425" cy="2880811"/>
          </a:xfrm>
          <a:prstGeom prst="rect">
            <a:avLst/>
          </a:prstGeom>
        </p:spPr>
      </p:pic>
      <p:sp>
        <p:nvSpPr>
          <p:cNvPr id="205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D179C-B9DF-4FA9-AD6A-BEC89C00D533}" type="slidenum">
              <a:rPr lang="ru-RU" altLang="ru-RU" b="1" smtClean="0">
                <a:solidFill>
                  <a:srgbClr val="003300"/>
                </a:solidFill>
              </a:rPr>
              <a:pPr/>
              <a:t>7</a:t>
            </a:fld>
            <a:endParaRPr lang="ru-RU" altLang="ru-RU" b="1" smtClean="0">
              <a:solidFill>
                <a:srgbClr val="003300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543677" y="3170169"/>
            <a:ext cx="539338" cy="283086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600" b="1" dirty="0" smtClean="0">
                <a:solidFill>
                  <a:srgbClr val="FF0000"/>
                </a:solidFill>
                <a:latin typeface="Arial" charset="0"/>
              </a:rPr>
              <a:t>%</a:t>
            </a:r>
            <a:endParaRPr lang="ru-RU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032408" y="3208908"/>
            <a:ext cx="6161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  <a:buFontTx/>
              <a:buChar char="-"/>
            </a:pPr>
            <a:r>
              <a:rPr lang="ru-RU" altLang="ru-RU" sz="1000" b="1" dirty="0">
                <a:solidFill>
                  <a:srgbClr val="003300"/>
                </a:solidFill>
                <a:latin typeface="+mn-lt"/>
              </a:rPr>
              <a:t>Процент прироста/снижения объемов передачи к </a:t>
            </a:r>
            <a:r>
              <a:rPr lang="ru-RU" altLang="ru-RU" sz="1000" b="1" dirty="0" smtClean="0">
                <a:solidFill>
                  <a:srgbClr val="003300"/>
                </a:solidFill>
                <a:latin typeface="+mn-lt"/>
              </a:rPr>
              <a:t>утвержденным объемам передачи</a:t>
            </a:r>
            <a:endParaRPr lang="ru-RU" altLang="ru-RU" sz="1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3901385" y="2562424"/>
            <a:ext cx="842752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-1,54%</a:t>
            </a:r>
            <a:endParaRPr lang="ru-RU" sz="1000" b="1" dirty="0">
              <a:latin typeface="+mn-lt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125034" y="2602313"/>
            <a:ext cx="837286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000" b="1" dirty="0" smtClean="0">
                <a:latin typeface="+mj-lt"/>
              </a:rPr>
              <a:t>-0,01%</a:t>
            </a:r>
            <a:endParaRPr lang="ru-RU" sz="1000" b="1" dirty="0">
              <a:latin typeface="+mj-lt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508165" y="2782333"/>
            <a:ext cx="895071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-6,15%</a:t>
            </a:r>
            <a:endParaRPr lang="ru-RU" sz="1000" b="1" dirty="0">
              <a:latin typeface="+mn-lt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5342639" y="2422293"/>
            <a:ext cx="864096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-1,63%</a:t>
            </a:r>
            <a:endParaRPr lang="ru-RU" sz="1000" b="1" dirty="0">
              <a:latin typeface="+mn-lt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730774" y="2561684"/>
            <a:ext cx="86422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-1,35%</a:t>
            </a:r>
            <a:endParaRPr lang="ru-RU" sz="1000" b="1" dirty="0">
              <a:latin typeface="+mn-lt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8193496" y="2422293"/>
            <a:ext cx="864220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1000" b="1" dirty="0" smtClean="0">
                <a:latin typeface="+mn-lt"/>
              </a:rPr>
              <a:t>-3,30%</a:t>
            </a:r>
            <a:endParaRPr lang="ru-RU" sz="1000" b="1" dirty="0"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"/>
            <a:ext cx="9144000" cy="6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35" y="130554"/>
            <a:ext cx="778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u="sng" dirty="0" smtClean="0">
                <a:solidFill>
                  <a:srgbClr val="003300"/>
                </a:solidFill>
                <a:cs typeface="Arial" pitchFamily="34" charset="0"/>
              </a:rPr>
              <a:t>V. </a:t>
            </a:r>
            <a:r>
              <a:rPr lang="ru-RU" altLang="ru-RU" b="1" u="sng" dirty="0" smtClean="0">
                <a:solidFill>
                  <a:srgbClr val="003300"/>
                </a:solidFill>
                <a:cs typeface="Arial" pitchFamily="34" charset="0"/>
              </a:rPr>
              <a:t>ОБ </a:t>
            </a:r>
            <a:r>
              <a:rPr lang="kk-KZ" altLang="ru-RU" b="1" u="sng" dirty="0" smtClean="0">
                <a:solidFill>
                  <a:srgbClr val="003300"/>
                </a:solidFill>
                <a:cs typeface="Arial" pitchFamily="34" charset="0"/>
              </a:rPr>
              <a:t>ОБЪЕМАХ ПРЕДОСТАВЛЕННЫХ РЕГУЛИРУЕМЫХ УСЛУГ</a:t>
            </a:r>
            <a:endParaRPr lang="ru-RU" altLang="ru-RU" b="1" u="sng" dirty="0">
              <a:solidFill>
                <a:srgbClr val="003300"/>
              </a:solidFill>
              <a:cs typeface="Arial" pitchFamily="34" charset="0"/>
            </a:endParaRPr>
          </a:p>
        </p:txBody>
      </p:sp>
      <p:pic>
        <p:nvPicPr>
          <p:cNvPr id="17" name="Picture 13" descr="ША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786687" y="1517"/>
            <a:ext cx="1357313" cy="62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2274"/>
              </p:ext>
            </p:extLst>
          </p:nvPr>
        </p:nvGraphicFramePr>
        <p:xfrm>
          <a:off x="467544" y="3550136"/>
          <a:ext cx="4197673" cy="3077159"/>
        </p:xfrm>
        <a:graphic>
          <a:graphicData uri="http://schemas.openxmlformats.org/drawingml/2006/table">
            <a:tbl>
              <a:tblPr/>
              <a:tblGrid>
                <a:gridCol w="404541"/>
                <a:gridCol w="2260274"/>
                <a:gridCol w="880411"/>
                <a:gridCol w="652447"/>
              </a:tblGrid>
              <a:tr h="3149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за 2019г.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доля от общего объема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млн.кВтч</a:t>
                      </a:r>
                      <a:endParaRPr lang="ru-RU" sz="1000" b="1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Оказание услуг по передаче  электрической 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6 961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ТОО "АЭСбыт"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6 219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89,34%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ТОО "</a:t>
                      </a:r>
                      <a:r>
                        <a:rPr lang="en-US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Samga Development"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451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6,48%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ГКП на ПХВ "Алматы Су" </a:t>
                      </a:r>
                      <a:r>
                        <a:rPr lang="ru-RU" sz="1000" b="0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УЭиИР</a:t>
                      </a:r>
                      <a:r>
                        <a:rPr lang="ru-RU" sz="10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г.Алматы</a:t>
                      </a:r>
                      <a:endParaRPr lang="ru-RU" sz="10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149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АО "АлЭС"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  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АО "МаА"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  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ТОО "КазФерроСталь"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27,9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0,401%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АМЭС АО "</a:t>
                      </a:r>
                      <a:r>
                        <a:rPr lang="en-US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KEGOC"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 1,0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АО "МГЭС"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 3,4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АО "НК  КТЖ"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                 3,1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886911"/>
              </p:ext>
            </p:extLst>
          </p:nvPr>
        </p:nvGraphicFramePr>
        <p:xfrm>
          <a:off x="4945220" y="3522298"/>
          <a:ext cx="4019267" cy="307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6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8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7278" y="1628800"/>
            <a:ext cx="8510588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500" dirty="0">
                <a:solidFill>
                  <a:srgbClr val="003300"/>
                </a:solidFill>
              </a:rPr>
              <a:t>Качественное и бесперебойное предоставление услуг по передаче и распределению электрической энергии и повышение удовлетворенности потребителей качеством предоставляемых </a:t>
            </a:r>
            <a:r>
              <a:rPr lang="ru-RU" sz="1500" dirty="0" smtClean="0">
                <a:solidFill>
                  <a:srgbClr val="003300"/>
                </a:solidFill>
              </a:rPr>
              <a:t>услуг</a:t>
            </a:r>
            <a:r>
              <a:rPr lang="ru-RU" sz="1500" dirty="0">
                <a:solidFill>
                  <a:srgbClr val="003300"/>
                </a:solidFill>
              </a:rPr>
              <a:t>;</a:t>
            </a:r>
            <a:endParaRPr lang="ru-RU" sz="1500" dirty="0" smtClean="0">
              <a:solidFill>
                <a:srgbClr val="0033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0033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500" dirty="0" smtClean="0">
                <a:solidFill>
                  <a:srgbClr val="003300"/>
                </a:solidFill>
              </a:rPr>
              <a:t>Своевременное </a:t>
            </a:r>
            <a:r>
              <a:rPr lang="ru-RU" sz="1500" dirty="0">
                <a:solidFill>
                  <a:srgbClr val="003300"/>
                </a:solidFill>
              </a:rPr>
              <a:t>и качественное заключение договоров на оптовом и розничном рынках электрической энергии</a:t>
            </a:r>
            <a:r>
              <a:rPr lang="ru-RU" sz="1500" dirty="0" smtClean="0">
                <a:solidFill>
                  <a:srgbClr val="00330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0033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500" dirty="0" smtClean="0">
                <a:solidFill>
                  <a:srgbClr val="003300"/>
                </a:solidFill>
              </a:rPr>
              <a:t>Контроль </a:t>
            </a:r>
            <a:r>
              <a:rPr lang="ru-RU" sz="1500" dirty="0">
                <a:solidFill>
                  <a:srgbClr val="003300"/>
                </a:solidFill>
              </a:rPr>
              <a:t>за выполнением суточного диспетчерского графика производства/потребления электрической энергии в пределах </a:t>
            </a:r>
            <a:r>
              <a:rPr lang="ru-RU" sz="1500" dirty="0" smtClean="0">
                <a:solidFill>
                  <a:srgbClr val="003300"/>
                </a:solidFill>
              </a:rPr>
              <a:t>границ  </a:t>
            </a:r>
            <a:r>
              <a:rPr lang="ru-RU" sz="1500" dirty="0" err="1" smtClean="0">
                <a:solidFill>
                  <a:srgbClr val="003300"/>
                </a:solidFill>
              </a:rPr>
              <a:t>Алматинского</a:t>
            </a:r>
            <a:r>
              <a:rPr lang="ru-RU" sz="1500" dirty="0" smtClean="0">
                <a:solidFill>
                  <a:srgbClr val="003300"/>
                </a:solidFill>
              </a:rPr>
              <a:t> </a:t>
            </a:r>
            <a:r>
              <a:rPr lang="ru-RU" sz="1500" dirty="0" err="1">
                <a:solidFill>
                  <a:srgbClr val="003300"/>
                </a:solidFill>
              </a:rPr>
              <a:t>энергоузла</a:t>
            </a:r>
            <a:r>
              <a:rPr lang="ru-RU" sz="1500" dirty="0" smtClean="0">
                <a:solidFill>
                  <a:srgbClr val="003300"/>
                </a:solidFill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500" dirty="0">
              <a:solidFill>
                <a:srgbClr val="0033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500" dirty="0">
                <a:solidFill>
                  <a:srgbClr val="003300"/>
                </a:solidFill>
              </a:rPr>
              <a:t>Предоставление мощностей потребителям, в запрашиваемых объемах (выдача технических условий</a:t>
            </a:r>
            <a:r>
              <a:rPr lang="ru-RU" sz="1500" dirty="0" smtClean="0">
                <a:solidFill>
                  <a:srgbClr val="003300"/>
                </a:solidFill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500" dirty="0" smtClean="0">
              <a:solidFill>
                <a:srgbClr val="003300"/>
              </a:solidFill>
            </a:endParaRPr>
          </a:p>
          <a:p>
            <a:pPr algn="just"/>
            <a:r>
              <a:rPr lang="ru-RU" sz="1500" dirty="0">
                <a:solidFill>
                  <a:srgbClr val="003300"/>
                </a:solidFill>
              </a:rPr>
              <a:t>В рамках упрощения процедуры подключения к сетям для потребителей внедрена программа по переводу в онлайн режим процедуры «получения технических условий». На сайте </a:t>
            </a:r>
            <a:r>
              <a:rPr lang="en-US" sz="1500" dirty="0">
                <a:solidFill>
                  <a:srgbClr val="003300"/>
                </a:solidFill>
                <a:hlinkClick r:id="rId3"/>
              </a:rPr>
              <a:t>www</a:t>
            </a:r>
            <a:r>
              <a:rPr lang="ru-RU" sz="15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500" dirty="0" err="1">
                <a:solidFill>
                  <a:srgbClr val="003300"/>
                </a:solidFill>
                <a:hlinkClick r:id="rId3"/>
              </a:rPr>
              <a:t>azhk</a:t>
            </a:r>
            <a:r>
              <a:rPr lang="ru-RU" sz="15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500" dirty="0" err="1">
                <a:solidFill>
                  <a:srgbClr val="003300"/>
                </a:solidFill>
                <a:hlinkClick r:id="rId3"/>
              </a:rPr>
              <a:t>kz</a:t>
            </a:r>
            <a:r>
              <a:rPr lang="ru-RU" sz="1500" dirty="0">
                <a:solidFill>
                  <a:srgbClr val="003300"/>
                </a:solidFill>
              </a:rPr>
              <a:t> разработан раздел «Подключение к сетям электроснабжения» в котором доступна вся информация по процедуре технологического присоединения к электрическим сетям, реализована возможность подачи заявлений и получения подготовленных технических условий («Получение технических условий» посредством электронной-цифровой подписи) и возможность удаленной подачи уведомления </a:t>
            </a:r>
            <a:r>
              <a:rPr lang="kk-KZ" sz="1500" dirty="0">
                <a:solidFill>
                  <a:srgbClr val="003300"/>
                </a:solidFill>
              </a:rPr>
              <a:t>о выполнении ТУ</a:t>
            </a:r>
            <a:r>
              <a:rPr lang="ru-RU" sz="1500" dirty="0">
                <a:solidFill>
                  <a:srgbClr val="003300"/>
                </a:solidFill>
              </a:rPr>
              <a:t> ( «Подать уведомление о </a:t>
            </a:r>
            <a:r>
              <a:rPr lang="ru-RU" sz="1500" dirty="0" smtClean="0">
                <a:solidFill>
                  <a:srgbClr val="003300"/>
                </a:solidFill>
              </a:rPr>
              <a:t>выполнении </a:t>
            </a:r>
            <a:r>
              <a:rPr lang="ru-RU" sz="1500" dirty="0">
                <a:solidFill>
                  <a:srgbClr val="003300"/>
                </a:solidFill>
              </a:rPr>
              <a:t>ТУ»)</a:t>
            </a:r>
          </a:p>
          <a:p>
            <a:pPr algn="just">
              <a:spcBef>
                <a:spcPts val="0"/>
              </a:spcBef>
              <a:defRPr/>
            </a:pPr>
            <a:endParaRPr lang="ru-RU" sz="1500" dirty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15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84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ШАП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1" y="-12385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28" y="116632"/>
            <a:ext cx="636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 smtClean="0">
                <a:solidFill>
                  <a:srgbClr val="003300"/>
                </a:solidFill>
              </a:rPr>
              <a:t>VI.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О проводимой работе </a:t>
            </a:r>
            <a:r>
              <a:rPr lang="ru-RU" altLang="ru-RU" b="1" cap="all" dirty="0">
                <a:solidFill>
                  <a:srgbClr val="003300"/>
                </a:solidFill>
              </a:rPr>
              <a:t>с потребителями регулируемых </a:t>
            </a:r>
            <a:r>
              <a:rPr lang="ru-RU" altLang="ru-RU" b="1" cap="all" dirty="0" smtClean="0">
                <a:solidFill>
                  <a:srgbClr val="003300"/>
                </a:solidFill>
              </a:rPr>
              <a:t>услуг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5536" y="908720"/>
            <a:ext cx="8280920" cy="61875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defRPr/>
            </a:pP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Основная цель в работе с потребителями регулируемых услуг </a:t>
            </a:r>
            <a:r>
              <a:rPr lang="ru-RU" alt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(</a:t>
            </a: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товаров, работ):</a:t>
            </a:r>
            <a:endParaRPr lang="ru-RU" dirty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84711" y="-12385"/>
            <a:ext cx="2159292" cy="8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85" y="88997"/>
            <a:ext cx="670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О перспективах деятельности:</a:t>
            </a:r>
            <a:endParaRPr lang="en-US" b="1" cap="all" dirty="0" smtClean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1.1. 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Инвестиционная </a:t>
            </a:r>
            <a:r>
              <a:rPr 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программа АО «АЖК</a:t>
            </a:r>
            <a:r>
              <a:rPr lang="ru-RU" b="1" cap="all" dirty="0" smtClean="0">
                <a:solidFill>
                  <a:srgbClr val="003300"/>
                </a:solidFill>
                <a:latin typeface="Calibri" panose="020F0502020204030204" pitchFamily="34" charset="0"/>
              </a:rPr>
              <a:t>» на 2020 </a:t>
            </a:r>
            <a:r>
              <a:rPr lang="ru-RU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год.</a:t>
            </a:r>
            <a:endParaRPr lang="ru-RU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6984709" y="64533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9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53060"/>
              </p:ext>
            </p:extLst>
          </p:nvPr>
        </p:nvGraphicFramePr>
        <p:xfrm>
          <a:off x="173437" y="1284064"/>
          <a:ext cx="5233618" cy="1062990"/>
        </p:xfrm>
        <a:graphic>
          <a:graphicData uri="http://schemas.openxmlformats.org/drawingml/2006/table">
            <a:tbl>
              <a:tblPr/>
              <a:tblGrid>
                <a:gridCol w="3546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Источники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финансирования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11 715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Средства </a:t>
                      </a:r>
                      <a:r>
                        <a:rPr lang="ru-RU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Госбюджета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Средства ФНБ "</a:t>
                      </a:r>
                      <a:r>
                        <a:rPr lang="ru-RU" sz="1100" b="0" i="0" u="none" strike="noStrike" dirty="0" err="1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Самрук-Қазына</a:t>
                      </a:r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Заемные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Собственные средства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9 315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74766" y="2457233"/>
            <a:ext cx="4194467" cy="28803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003300"/>
                </a:solidFill>
              </a:rPr>
              <a:t>Основные мероприятия: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55776" y="4437112"/>
            <a:ext cx="4194467" cy="28803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fontAlgn="ctr"/>
            <a:r>
              <a:rPr lang="ru-RU" sz="1200" b="1" dirty="0">
                <a:solidFill>
                  <a:srgbClr val="003300"/>
                </a:solidFill>
                <a:cs typeface="Arial" panose="020B0604020202020204" pitchFamily="34" charset="0"/>
              </a:rPr>
              <a:t>Объем капитальных </a:t>
            </a:r>
            <a:r>
              <a:rPr lang="ru-RU" sz="1200" b="1" dirty="0" smtClean="0">
                <a:solidFill>
                  <a:srgbClr val="003300"/>
                </a:solidFill>
                <a:cs typeface="Arial" panose="020B0604020202020204" pitchFamily="34" charset="0"/>
              </a:rPr>
              <a:t>вложений</a:t>
            </a:r>
            <a:endParaRPr lang="ru-RU" sz="1200" b="1" dirty="0">
              <a:solidFill>
                <a:srgbClr val="003300"/>
              </a:solidFill>
              <a:cs typeface="Arial" panose="020B0604020202020204" pitchFamily="34" charset="0"/>
            </a:endParaRPr>
          </a:p>
        </p:txBody>
      </p:sp>
      <p:sp>
        <p:nvSpPr>
          <p:cNvPr id="30" name="Объект 1"/>
          <p:cNvSpPr>
            <a:spLocks noGrp="1"/>
          </p:cNvSpPr>
          <p:nvPr>
            <p:ph idx="1"/>
          </p:nvPr>
        </p:nvSpPr>
        <p:spPr>
          <a:xfrm>
            <a:off x="173433" y="2705067"/>
            <a:ext cx="6497345" cy="173387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rgbClr val="003300"/>
                </a:solidFill>
              </a:rPr>
              <a:t>Строительство </a:t>
            </a:r>
            <a:r>
              <a:rPr lang="ru-RU" sz="1100" b="1" dirty="0">
                <a:solidFill>
                  <a:srgbClr val="003300"/>
                </a:solidFill>
              </a:rPr>
              <a:t>новых </a:t>
            </a:r>
            <a:r>
              <a:rPr lang="ru-RU" sz="1100" b="1" dirty="0" smtClean="0">
                <a:solidFill>
                  <a:srgbClr val="003300"/>
                </a:solidFill>
              </a:rPr>
              <a:t>подстанций;</a:t>
            </a:r>
            <a:endParaRPr 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>
                <a:solidFill>
                  <a:srgbClr val="003300"/>
                </a:solidFill>
              </a:rPr>
              <a:t>Реконструкция существующих </a:t>
            </a:r>
            <a:r>
              <a:rPr lang="ru-RU" sz="1100" b="1" dirty="0" smtClean="0">
                <a:solidFill>
                  <a:srgbClr val="003300"/>
                </a:solidFill>
              </a:rPr>
              <a:t>подстанций;  </a:t>
            </a:r>
            <a:endParaRPr 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>
                <a:solidFill>
                  <a:srgbClr val="003300"/>
                </a:solidFill>
              </a:rPr>
              <a:t>Строительство новых </a:t>
            </a:r>
            <a:r>
              <a:rPr lang="ru-RU" altLang="ru-RU" sz="1100" b="1" dirty="0">
                <a:solidFill>
                  <a:srgbClr val="003300"/>
                </a:solidFill>
              </a:rPr>
              <a:t>линий электропередач</a:t>
            </a:r>
            <a:r>
              <a:rPr lang="ru-RU" sz="1100" b="1" dirty="0">
                <a:solidFill>
                  <a:srgbClr val="003300"/>
                </a:solidFill>
              </a:rPr>
              <a:t> 110 </a:t>
            </a:r>
            <a:r>
              <a:rPr lang="ru-RU" sz="1100" b="1" dirty="0" err="1" smtClean="0">
                <a:solidFill>
                  <a:srgbClr val="003300"/>
                </a:solidFill>
              </a:rPr>
              <a:t>кВ</a:t>
            </a:r>
            <a:r>
              <a:rPr lang="ru-RU" sz="1100" b="1" dirty="0" smtClean="0">
                <a:solidFill>
                  <a:srgbClr val="003300"/>
                </a:solidFill>
              </a:rPr>
              <a:t>;</a:t>
            </a:r>
            <a:endParaRPr 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>
                <a:solidFill>
                  <a:srgbClr val="003300"/>
                </a:solidFill>
              </a:rPr>
              <a:t>Перевод сетей 6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на напряжение 10 </a:t>
            </a:r>
            <a:r>
              <a:rPr lang="ru-RU" sz="1100" b="1" dirty="0" err="1" smtClean="0">
                <a:solidFill>
                  <a:srgbClr val="003300"/>
                </a:solidFill>
              </a:rPr>
              <a:t>кВ</a:t>
            </a:r>
            <a:r>
              <a:rPr lang="ru-RU" sz="1100" b="1" dirty="0" smtClean="0">
                <a:solidFill>
                  <a:srgbClr val="003300"/>
                </a:solidFill>
              </a:rPr>
              <a:t>; </a:t>
            </a:r>
            <a:endParaRPr 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rgbClr val="003300"/>
                </a:solidFill>
              </a:rPr>
              <a:t>Реконструкция электрических сетей 10-6/0,4кВ с заменой на </a:t>
            </a:r>
            <a:r>
              <a:rPr lang="ru-RU" sz="1100" b="1" dirty="0">
                <a:solidFill>
                  <a:srgbClr val="003300"/>
                </a:solidFill>
              </a:rPr>
              <a:t>самонесущий изолированный провод (СИП</a:t>
            </a:r>
            <a:r>
              <a:rPr lang="ru-RU" sz="1100" b="1" dirty="0" smtClean="0">
                <a:solidFill>
                  <a:srgbClr val="003300"/>
                </a:solidFill>
              </a:rPr>
              <a:t>);</a:t>
            </a:r>
            <a:endParaRPr 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altLang="ru-RU" sz="1100" b="1" dirty="0" smtClean="0">
                <a:solidFill>
                  <a:srgbClr val="003300"/>
                </a:solidFill>
              </a:rPr>
              <a:t>Приобретение </a:t>
            </a:r>
            <a:r>
              <a:rPr lang="ru-RU" altLang="ru-RU" sz="1100" b="1" dirty="0">
                <a:solidFill>
                  <a:srgbClr val="003300"/>
                </a:solidFill>
              </a:rPr>
              <a:t>основных </a:t>
            </a:r>
            <a:r>
              <a:rPr lang="ru-RU" altLang="ru-RU" sz="1100" b="1" dirty="0" smtClean="0">
                <a:solidFill>
                  <a:srgbClr val="003300"/>
                </a:solidFill>
              </a:rPr>
              <a:t>средств;</a:t>
            </a:r>
            <a:endParaRPr lang="ru-RU" altLang="ru-RU" sz="1100" b="1" dirty="0">
              <a:solidFill>
                <a:srgbClr val="003300"/>
              </a:solidFill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ru-RU" sz="1100" b="1" dirty="0">
                <a:solidFill>
                  <a:srgbClr val="003300"/>
                </a:solidFill>
              </a:rPr>
              <a:t>Создание (построение) системы </a:t>
            </a:r>
            <a:r>
              <a:rPr lang="ru-RU" sz="1100" b="1" dirty="0" smtClean="0">
                <a:solidFill>
                  <a:srgbClr val="003300"/>
                </a:solidFill>
              </a:rPr>
              <a:t>АСКУЭ.</a:t>
            </a:r>
            <a:endParaRPr lang="ru-RU" sz="11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31" y="854867"/>
            <a:ext cx="903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00"/>
                </a:solidFill>
              </a:rPr>
              <a:t>Капитальные вложения на 2020 год в рамках утвержденной Инвестиционной программы АО «АЖК» на 2016-2020 годы </a:t>
            </a:r>
            <a:endParaRPr lang="ru-RU" sz="1100" b="1" dirty="0">
              <a:solidFill>
                <a:srgbClr val="0033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71386"/>
              </p:ext>
            </p:extLst>
          </p:nvPr>
        </p:nvGraphicFramePr>
        <p:xfrm>
          <a:off x="8244408" y="4515814"/>
          <a:ext cx="648071" cy="288032"/>
        </p:xfrm>
        <a:graphic>
          <a:graphicData uri="http://schemas.openxmlformats.org/drawingml/2006/table">
            <a:tbl>
              <a:tblPr/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16525"/>
              </p:ext>
            </p:extLst>
          </p:nvPr>
        </p:nvGraphicFramePr>
        <p:xfrm>
          <a:off x="173437" y="4793678"/>
          <a:ext cx="8719043" cy="1945756"/>
        </p:xfrm>
        <a:graphic>
          <a:graphicData uri="http://schemas.openxmlformats.org/drawingml/2006/table">
            <a:tbl>
              <a:tblPr/>
              <a:tblGrid>
                <a:gridCol w="6531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Реконструкция распределительных электрических сетей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Строительство, Реконструкция ЛЭП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Строительство, Реконструкция ПС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Внедрение </a:t>
                      </a:r>
                      <a:r>
                        <a:rPr lang="en-US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SCADA, </a:t>
                      </a:r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АСКУЭ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Прочие затраты на ремонт производственных активов и прочих основных средств, непосредственно участвующих в процессе производственной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Приобретение </a:t>
                      </a:r>
                      <a:r>
                        <a:rPr lang="ru-RU" sz="11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ОС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88481"/>
              </p:ext>
            </p:extLst>
          </p:nvPr>
        </p:nvGraphicFramePr>
        <p:xfrm>
          <a:off x="5724128" y="535863"/>
          <a:ext cx="2984490" cy="199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32727"/>
              </p:ext>
            </p:extLst>
          </p:nvPr>
        </p:nvGraphicFramePr>
        <p:xfrm>
          <a:off x="4572000" y="1116477"/>
          <a:ext cx="855711" cy="152400"/>
        </p:xfrm>
        <a:graphic>
          <a:graphicData uri="http://schemas.openxmlformats.org/drawingml/2006/table">
            <a:tbl>
              <a:tblPr/>
              <a:tblGrid>
                <a:gridCol w="855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  <a:endParaRPr lang="ru-RU" sz="1000" b="1" i="0" u="none" strike="noStrike" kern="1200" dirty="0">
                        <a:solidFill>
                          <a:srgbClr val="0033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1814</Words>
  <Application>Microsoft Office PowerPoint</Application>
  <PresentationFormat>Экран (4:3)</PresentationFormat>
  <Paragraphs>362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Тема Office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Молдахметова Айнур</dc:creator>
  <cp:lastModifiedBy>Шахметова Асима</cp:lastModifiedBy>
  <cp:revision>80</cp:revision>
  <dcterms:created xsi:type="dcterms:W3CDTF">2020-02-13T09:30:23Z</dcterms:created>
  <dcterms:modified xsi:type="dcterms:W3CDTF">2020-03-16T10:08:54Z</dcterms:modified>
</cp:coreProperties>
</file>